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77" r:id="rId9"/>
    <p:sldId id="278" r:id="rId10"/>
    <p:sldId id="279" r:id="rId11"/>
    <p:sldId id="280" r:id="rId12"/>
    <p:sldId id="274" r:id="rId13"/>
    <p:sldId id="273" r:id="rId14"/>
    <p:sldId id="262" r:id="rId15"/>
    <p:sldId id="263" r:id="rId16"/>
    <p:sldId id="271" r:id="rId17"/>
    <p:sldId id="268" r:id="rId18"/>
    <p:sldId id="270" r:id="rId19"/>
    <p:sldId id="269" r:id="rId20"/>
    <p:sldId id="272" r:id="rId21"/>
    <p:sldId id="282" r:id="rId22"/>
    <p:sldId id="281" r:id="rId23"/>
    <p:sldId id="283" r:id="rId24"/>
    <p:sldId id="286" r:id="rId25"/>
    <p:sldId id="285" r:id="rId26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D69C"/>
    <a:srgbClr val="668448"/>
    <a:srgbClr val="129E91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900FB-68F7-43FE-B7E4-C155C2C34A1A}" type="datetimeFigureOut">
              <a:rPr lang="de-DE" smtClean="0"/>
              <a:pPr/>
              <a:t>11.03.2014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A24F4-A6F4-494B-99E4-F62C5031FAB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04.03.2014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D7F0E-DFBB-4BE3-BC34-7DCDB0A34A20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65670"/>
            <a:ext cx="7772400" cy="1470025"/>
          </a:xfrm>
        </p:spPr>
        <p:txBody>
          <a:bodyPr>
            <a:noAutofit/>
          </a:bodyPr>
          <a:lstStyle/>
          <a:p>
            <a:r>
              <a:rPr lang="de-DE" sz="4800" dirty="0" smtClean="0"/>
              <a:t>Gewerbenetzwerk </a:t>
            </a:r>
            <a:br>
              <a:rPr lang="de-DE" sz="4800" dirty="0" smtClean="0"/>
            </a:br>
            <a:r>
              <a:rPr lang="de-DE" sz="4800" dirty="0" smtClean="0"/>
              <a:t>Residenzstraße</a:t>
            </a:r>
            <a:br>
              <a:rPr lang="de-DE" sz="4800" dirty="0" smtClean="0"/>
            </a:br>
            <a:endParaRPr lang="de-DE" sz="4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1752600"/>
          </a:xfrm>
        </p:spPr>
        <p:txBody>
          <a:bodyPr/>
          <a:lstStyle/>
          <a:p>
            <a:pPr marL="514350" indent="-514350"/>
            <a:r>
              <a:rPr lang="de-DE" i="1" dirty="0" smtClean="0"/>
              <a:t>1. Workshop</a:t>
            </a:r>
          </a:p>
          <a:p>
            <a:pPr marL="514350" indent="-514350"/>
            <a:r>
              <a:rPr lang="de-DE" i="1" dirty="0" smtClean="0"/>
              <a:t>- Analyse -</a:t>
            </a:r>
          </a:p>
          <a:p>
            <a:pPr marL="514350" indent="-514350"/>
            <a:r>
              <a:rPr lang="de-DE" i="1" dirty="0" smtClean="0"/>
              <a:t>4. März 2014</a:t>
            </a:r>
            <a:endParaRPr lang="de-DE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877272"/>
            <a:ext cx="251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Hobby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Fahrrad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Buch	2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Papier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Foto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Handyshop	3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err="1" smtClean="0"/>
              <a:t>Copyshop</a:t>
            </a:r>
            <a:r>
              <a:rPr lang="de-DE" dirty="0" smtClean="0"/>
              <a:t>	3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Reisebüro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Videoverleih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Briefmarken	2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Mittelalter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Discount	3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Summe	19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Bewertung	nur wenige Fachgeschäfte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		geringe Anziehungskraft</a:t>
            </a:r>
            <a:endParaRPr lang="de-DE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Wohnen &amp; Bauen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Möbel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Gardinen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Jalousien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Haushaltsgeräte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Staubsauger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Schlüsseldienst	2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Pflanzenmarkt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Umzüge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dirty="0" smtClean="0"/>
              <a:t>Handwerker	4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Summe	13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Bewertung	relativ viele Anbieter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		</a:t>
            </a:r>
            <a:r>
              <a:rPr lang="de-DE" b="1" dirty="0" err="1" smtClean="0"/>
              <a:t>Synergieeffekte</a:t>
            </a:r>
            <a:endParaRPr lang="de-DE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Fachgeschäfte + Ankermieter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Gesamte Anzahl Geschäfte: rund 160</a:t>
            </a:r>
          </a:p>
          <a:p>
            <a:r>
              <a:rPr lang="de-DE" sz="2400" dirty="0" smtClean="0"/>
              <a:t>davon höherwertige Fachgeschäfte mit größerem Einzugsbereich: rund 40</a:t>
            </a:r>
          </a:p>
          <a:p>
            <a:pPr marL="285750" lvl="1">
              <a:buNone/>
            </a:pPr>
            <a:r>
              <a:rPr lang="de-DE" sz="2400" dirty="0" smtClean="0">
                <a:sym typeface="Wingdings" pitchFamily="2" charset="2"/>
              </a:rPr>
              <a:t>		 ziehen regionale Kundschaft an</a:t>
            </a:r>
            <a:endParaRPr lang="de-DE" sz="2400" dirty="0" smtClean="0"/>
          </a:p>
          <a:p>
            <a:r>
              <a:rPr lang="de-DE" sz="2400" dirty="0" smtClean="0"/>
              <a:t>Ankermieter mit hoher Kundenzahl: 10</a:t>
            </a:r>
          </a:p>
          <a:p>
            <a:pPr lvl="1">
              <a:buNone/>
            </a:pPr>
            <a:r>
              <a:rPr lang="de-DE" sz="2400" dirty="0" smtClean="0"/>
              <a:t>(alle tägl. Bedarf: Bank, Post, Drogerie, Lebensmittelmärkte)</a:t>
            </a:r>
          </a:p>
          <a:p>
            <a:pPr marL="342900" lvl="1" indent="-342900">
              <a:buNone/>
            </a:pPr>
            <a:r>
              <a:rPr lang="de-DE" sz="2400" dirty="0" smtClean="0">
                <a:sym typeface="Wingdings" pitchFamily="2" charset="2"/>
              </a:rPr>
              <a:t>		 ziehen lokale Kundschaft an</a:t>
            </a:r>
          </a:p>
          <a:p>
            <a:pPr marL="342900" lvl="1" indent="-342900">
              <a:buNone/>
            </a:pPr>
            <a:endParaRPr lang="de-DE" dirty="0" smtClean="0">
              <a:sym typeface="Wingdings" pitchFamily="2" charset="2"/>
            </a:endParaRPr>
          </a:p>
          <a:p>
            <a:pPr marL="342900" lvl="1" indent="-342900"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Entwicklung und Wandel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600"/>
              </a:spcBef>
            </a:pPr>
            <a:r>
              <a:rPr lang="de-DE" dirty="0" smtClean="0"/>
              <a:t>Rückgang alteingesessener Fachgeschäfte</a:t>
            </a:r>
          </a:p>
          <a:p>
            <a:pPr>
              <a:spcBef>
                <a:spcPts val="600"/>
              </a:spcBef>
            </a:pPr>
            <a:r>
              <a:rPr lang="de-DE" dirty="0" smtClean="0"/>
              <a:t>Bestand: viele junge Betreiber/Filialleiter</a:t>
            </a:r>
          </a:p>
          <a:p>
            <a:pPr>
              <a:spcBef>
                <a:spcPts val="600"/>
              </a:spcBef>
            </a:pPr>
            <a:r>
              <a:rPr lang="de-DE" dirty="0" smtClean="0"/>
              <a:t>Neuansiedlungen und Übernahmen</a:t>
            </a:r>
          </a:p>
          <a:p>
            <a:pPr marL="971550" lvl="1" indent="-514350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Viel Bewegung </a:t>
            </a:r>
          </a:p>
          <a:p>
            <a:pPr marL="971550" lvl="1" indent="-514350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2013 auch 3 hochwertige Investitionen </a:t>
            </a:r>
          </a:p>
          <a:p>
            <a:pPr>
              <a:spcBef>
                <a:spcPts val="600"/>
              </a:spcBef>
            </a:pPr>
            <a:r>
              <a:rPr lang="de-DE" dirty="0" smtClean="0"/>
              <a:t>Umfeld</a:t>
            </a:r>
          </a:p>
          <a:p>
            <a:pPr lvl="1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Zunahme von Bewohnern mit Migrationshintergrund</a:t>
            </a:r>
          </a:p>
          <a:p>
            <a:pPr lvl="1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parallel: Sanierung zu hochwertigen Wohnungen</a:t>
            </a:r>
          </a:p>
          <a:p>
            <a:pPr>
              <a:spcBef>
                <a:spcPts val="600"/>
              </a:spcBef>
            </a:pPr>
            <a:r>
              <a:rPr lang="de-DE" dirty="0" smtClean="0"/>
              <a:t>Entwicklung derzeit und zukünftig</a:t>
            </a:r>
          </a:p>
          <a:p>
            <a:pPr lvl="1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Verlust angestammter Kundengruppen </a:t>
            </a:r>
          </a:p>
          <a:p>
            <a:pPr lvl="1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Erschließung neuer Kundengruppen lokal + regional</a:t>
            </a:r>
          </a:p>
          <a:p>
            <a:pPr>
              <a:spcBef>
                <a:spcPts val="600"/>
              </a:spcBef>
            </a:pPr>
            <a:r>
              <a:rPr lang="de-DE" dirty="0" smtClean="0"/>
              <a:t>Chance: </a:t>
            </a:r>
          </a:p>
          <a:p>
            <a:pPr marL="971550" lvl="1" indent="-514350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Steigerung der Anzahl höherwertiger Geschäfte, </a:t>
            </a:r>
            <a:br>
              <a:rPr lang="de-DE" dirty="0" smtClean="0"/>
            </a:br>
            <a:r>
              <a:rPr lang="de-DE" dirty="0" smtClean="0"/>
              <a:t>aber in neuem Mix (bezogen auf Angebote, Betreiber, Kunden)</a:t>
            </a:r>
          </a:p>
          <a:p>
            <a:pPr marL="971550" lvl="1" indent="-514350">
              <a:spcBef>
                <a:spcPts val="600"/>
              </a:spcBef>
              <a:buFont typeface="Arial" pitchFamily="34" charset="0"/>
              <a:buChar char="•"/>
            </a:pPr>
            <a:r>
              <a:rPr lang="de-DE" dirty="0" smtClean="0"/>
              <a:t>Voraussetzung: Öffnung für neue Entwicklungen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Einkaufszonen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de-DE" dirty="0" err="1" smtClean="0">
                <a:solidFill>
                  <a:srgbClr val="FFC000"/>
                </a:solidFill>
              </a:rPr>
              <a:t>Kolpingplatz</a:t>
            </a:r>
            <a:endParaRPr lang="de-DE" dirty="0" smtClean="0">
              <a:solidFill>
                <a:srgbClr val="FFC000"/>
              </a:solidFill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Zentrum C</a:t>
            </a:r>
          </a:p>
          <a:p>
            <a:r>
              <a:rPr lang="de-DE" dirty="0" smtClean="0">
                <a:solidFill>
                  <a:srgbClr val="FFC000"/>
                </a:solidFill>
              </a:rPr>
              <a:t>Zentrum B</a:t>
            </a:r>
          </a:p>
          <a:p>
            <a:r>
              <a:rPr lang="de-DE" b="1" dirty="0" smtClean="0">
                <a:solidFill>
                  <a:srgbClr val="A4D69C"/>
                </a:solidFill>
              </a:rPr>
              <a:t>Zentrum </a:t>
            </a:r>
            <a:r>
              <a:rPr lang="de-DE" b="1" dirty="0" smtClean="0">
                <a:solidFill>
                  <a:srgbClr val="A4D69C"/>
                </a:solidFill>
              </a:rPr>
              <a:t>A</a:t>
            </a:r>
            <a:endParaRPr lang="de-DE" b="1" dirty="0" smtClean="0">
              <a:solidFill>
                <a:srgbClr val="A4D69C"/>
              </a:solidFill>
            </a:endParaRPr>
          </a:p>
          <a:p>
            <a:r>
              <a:rPr lang="de-DE" dirty="0" smtClean="0">
                <a:solidFill>
                  <a:srgbClr val="FFC000"/>
                </a:solidFill>
              </a:rPr>
              <a:t>Franz-Neumann-Platz</a:t>
            </a:r>
            <a:endParaRPr lang="de-DE" dirty="0">
              <a:solidFill>
                <a:srgbClr val="FFC000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de-DE" dirty="0" err="1">
                <a:solidFill>
                  <a:srgbClr val="FFC000"/>
                </a:solidFill>
                <a:latin typeface="+mn-lt"/>
                <a:ea typeface="+mn-ea"/>
                <a:cs typeface="+mn-cs"/>
              </a:rPr>
              <a:t>Kolpingplatz</a:t>
            </a:r>
            <a:endParaRPr lang="de-DE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>
            <a:normAutofit/>
          </a:bodyPr>
          <a:lstStyle/>
          <a:p>
            <a:r>
              <a:rPr lang="de-DE" dirty="0" smtClean="0"/>
              <a:t>Gesundheits-</a:t>
            </a:r>
            <a:r>
              <a:rPr lang="de-DE" dirty="0" err="1" smtClean="0"/>
              <a:t>standort</a:t>
            </a:r>
            <a:endParaRPr lang="de-DE" dirty="0" smtClean="0"/>
          </a:p>
          <a:p>
            <a:endParaRPr lang="de-DE" dirty="0" smtClean="0"/>
          </a:p>
          <a:p>
            <a:endParaRPr lang="de-DE" sz="1600" dirty="0"/>
          </a:p>
          <a:p>
            <a:r>
              <a:rPr lang="de-DE" dirty="0" smtClean="0"/>
              <a:t>Nahversorgung</a:t>
            </a:r>
          </a:p>
          <a:p>
            <a:endParaRPr lang="de-DE" sz="1400" dirty="0" smtClean="0"/>
          </a:p>
          <a:p>
            <a:r>
              <a:rPr lang="de-DE" dirty="0" smtClean="0"/>
              <a:t>sonstiges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4788024" y="1584500"/>
            <a:ext cx="38987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Ärzte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Therapeuten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Apotheken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Hörgeräte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Sanitätsfachgeschäft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de-D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Bäcker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de-DE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de-DE" sz="2000" dirty="0" smtClean="0"/>
              <a:t>Hotel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de-DE" sz="2000" dirty="0" smtClean="0"/>
              <a:t>Fahrrad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de-DE" sz="2000" dirty="0" smtClean="0"/>
              <a:t>Bio-Lebensmittel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de-DE" sz="20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de-DE" sz="2000" dirty="0" smtClean="0"/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de-DE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de-DE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Zentrum C</a:t>
            </a:r>
            <a:endParaRPr lang="de-DE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smtClean="0"/>
              <a:t>Penny als Ankermieter</a:t>
            </a:r>
          </a:p>
          <a:p>
            <a:r>
              <a:rPr lang="de-DE" sz="2400" dirty="0" smtClean="0"/>
              <a:t>Wenige Fachgeschäfte</a:t>
            </a:r>
            <a:br>
              <a:rPr lang="de-DE" sz="2400" dirty="0" smtClean="0"/>
            </a:br>
            <a:r>
              <a:rPr lang="de-DE" sz="2400" dirty="0" smtClean="0"/>
              <a:t>(Blumen, Fleischer, Fisch, Foto, </a:t>
            </a:r>
            <a:r>
              <a:rPr lang="de-DE" sz="2400" dirty="0" err="1" smtClean="0"/>
              <a:t>Copyshop</a:t>
            </a:r>
            <a:r>
              <a:rPr lang="de-DE" sz="2400" dirty="0" smtClean="0"/>
              <a:t>)</a:t>
            </a:r>
          </a:p>
          <a:p>
            <a:r>
              <a:rPr lang="de-DE" sz="2400" dirty="0" smtClean="0"/>
              <a:t>Starke </a:t>
            </a:r>
            <a:r>
              <a:rPr lang="de-DE" sz="2400" dirty="0" err="1" smtClean="0"/>
              <a:t>trading</a:t>
            </a:r>
            <a:r>
              <a:rPr lang="de-DE" sz="2400" dirty="0" smtClean="0"/>
              <a:t>-down-Effekte</a:t>
            </a:r>
          </a:p>
          <a:p>
            <a:r>
              <a:rPr lang="de-DE" sz="2400" dirty="0" smtClean="0"/>
              <a:t>Frequenzabbruch durch Wohnbebauung</a:t>
            </a:r>
          </a:p>
          <a:p>
            <a:r>
              <a:rPr lang="de-DE" sz="2400" dirty="0" smtClean="0"/>
              <a:t>Geringe </a:t>
            </a:r>
            <a:r>
              <a:rPr lang="de-DE" sz="2400" dirty="0" err="1" smtClean="0"/>
              <a:t>Passantenfrequenz</a:t>
            </a:r>
            <a:endParaRPr lang="de-DE" sz="2400" dirty="0" smtClean="0"/>
          </a:p>
          <a:p>
            <a:r>
              <a:rPr lang="de-DE" sz="2400" dirty="0" smtClean="0"/>
              <a:t>Schwächster Bereich der Resi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de-DE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Zentrum B</a:t>
            </a:r>
            <a:endParaRPr lang="de-DE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Post als Ankermieter</a:t>
            </a:r>
          </a:p>
          <a:p>
            <a:r>
              <a:rPr lang="de-DE" sz="2400" dirty="0" smtClean="0"/>
              <a:t>Einige Fachgeschäfte</a:t>
            </a:r>
          </a:p>
          <a:p>
            <a:pPr lvl="1">
              <a:buFont typeface="Arial" pitchFamily="34" charset="0"/>
              <a:buChar char="•"/>
            </a:pPr>
            <a:r>
              <a:rPr lang="de-DE" sz="2000" dirty="0" smtClean="0"/>
              <a:t>2 x Juwelier, Parfümerie, Solarium, Apotheke, Café </a:t>
            </a:r>
          </a:p>
          <a:p>
            <a:pPr lvl="1">
              <a:buFont typeface="Arial" pitchFamily="34" charset="0"/>
              <a:buChar char="•"/>
            </a:pPr>
            <a:r>
              <a:rPr lang="de-DE" sz="2000" dirty="0" smtClean="0">
                <a:sym typeface="Wingdings" pitchFamily="2" charset="2"/>
              </a:rPr>
              <a:t> Wellness &amp; Accessoires</a:t>
            </a:r>
            <a:endParaRPr lang="de-DE" sz="2000" dirty="0" smtClean="0"/>
          </a:p>
          <a:p>
            <a:pPr lvl="1">
              <a:buFont typeface="Arial" pitchFamily="34" charset="0"/>
              <a:buChar char="•"/>
            </a:pPr>
            <a:r>
              <a:rPr lang="de-DE" sz="2000" dirty="0" smtClean="0"/>
              <a:t>Staubsauger, </a:t>
            </a:r>
            <a:r>
              <a:rPr lang="de-DE" sz="2000" dirty="0" err="1" smtClean="0"/>
              <a:t>Elektro</a:t>
            </a:r>
            <a:endParaRPr lang="de-DE" sz="2000" dirty="0" smtClean="0"/>
          </a:p>
          <a:p>
            <a:r>
              <a:rPr lang="de-DE" sz="2400" dirty="0" smtClean="0"/>
              <a:t>Keine Nahversorgung</a:t>
            </a:r>
          </a:p>
          <a:p>
            <a:r>
              <a:rPr lang="de-DE" sz="2400" dirty="0" smtClean="0"/>
              <a:t>Neue, hochwertige Café-Ansiedlung</a:t>
            </a:r>
          </a:p>
          <a:p>
            <a:r>
              <a:rPr lang="de-DE" sz="2400" dirty="0" smtClean="0"/>
              <a:t>Frequenzabbruch durch Tankstelle</a:t>
            </a:r>
          </a:p>
          <a:p>
            <a:r>
              <a:rPr lang="de-DE" sz="2400" dirty="0" smtClean="0"/>
              <a:t>Geringe </a:t>
            </a:r>
            <a:r>
              <a:rPr lang="de-DE" sz="2400" dirty="0" err="1" smtClean="0"/>
              <a:t>Passantenfrequenz</a:t>
            </a:r>
            <a:endParaRPr lang="de-DE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de-DE" b="1" dirty="0" smtClean="0">
                <a:solidFill>
                  <a:srgbClr val="A4D69C"/>
                </a:solidFill>
                <a:latin typeface="+mn-lt"/>
                <a:ea typeface="+mn-ea"/>
                <a:cs typeface="+mn-cs"/>
              </a:rPr>
              <a:t>Zentrum A</a:t>
            </a:r>
            <a:endParaRPr lang="de-DE" b="1" dirty="0">
              <a:solidFill>
                <a:srgbClr val="A4D69C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400" dirty="0" smtClean="0"/>
              <a:t>Höchste Konzentration von </a:t>
            </a:r>
          </a:p>
          <a:p>
            <a:pPr lvl="1">
              <a:buFont typeface="Arial" pitchFamily="34" charset="0"/>
              <a:buChar char="•"/>
            </a:pPr>
            <a:r>
              <a:rPr lang="de-DE" sz="2000" dirty="0" smtClean="0"/>
              <a:t>Fachgeschäften (rund 14) </a:t>
            </a:r>
          </a:p>
          <a:p>
            <a:pPr lvl="1">
              <a:buFont typeface="Arial" pitchFamily="34" charset="0"/>
              <a:buChar char="•"/>
            </a:pPr>
            <a:r>
              <a:rPr lang="de-DE" sz="2000" dirty="0" smtClean="0"/>
              <a:t>Ankermietern (4)</a:t>
            </a:r>
          </a:p>
          <a:p>
            <a:r>
              <a:rPr lang="de-DE" sz="2400" dirty="0" smtClean="0"/>
              <a:t>Höchste </a:t>
            </a:r>
            <a:r>
              <a:rPr lang="de-DE" sz="2400" dirty="0" err="1" smtClean="0"/>
              <a:t>Passantenfrequenz</a:t>
            </a:r>
            <a:endParaRPr lang="de-DE" sz="2400" dirty="0" smtClean="0"/>
          </a:p>
          <a:p>
            <a:r>
              <a:rPr lang="de-DE" sz="2400" dirty="0" smtClean="0"/>
              <a:t>Zentrum der Residenzstraße</a:t>
            </a:r>
          </a:p>
          <a:p>
            <a:r>
              <a:rPr lang="de-DE" sz="2400" dirty="0" smtClean="0"/>
              <a:t>Probleme</a:t>
            </a:r>
          </a:p>
          <a:p>
            <a:pPr lvl="1">
              <a:buFont typeface="Arial" pitchFamily="34" charset="0"/>
              <a:buChar char="•"/>
            </a:pPr>
            <a:r>
              <a:rPr lang="de-DE" sz="2000" dirty="0" err="1" smtClean="0"/>
              <a:t>Leerstand</a:t>
            </a:r>
            <a:r>
              <a:rPr lang="de-DE" sz="2000" dirty="0" smtClean="0"/>
              <a:t> ehemalige REWE-Fläche</a:t>
            </a:r>
          </a:p>
          <a:p>
            <a:pPr lvl="1">
              <a:buFont typeface="Arial" pitchFamily="34" charset="0"/>
              <a:buChar char="•"/>
            </a:pPr>
            <a:r>
              <a:rPr lang="de-DE" sz="2000" dirty="0" smtClean="0"/>
              <a:t>Verlust von Fachgeschäften</a:t>
            </a:r>
          </a:p>
          <a:p>
            <a:pPr lvl="1"/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de-DE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Franz-Neumann-Platz</a:t>
            </a:r>
            <a:endParaRPr lang="de-DE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Frequenzbringer U-Bahnhof</a:t>
            </a:r>
          </a:p>
          <a:p>
            <a:r>
              <a:rPr lang="de-DE" sz="2400" dirty="0" smtClean="0"/>
              <a:t>„Das Tor zur Resi“</a:t>
            </a:r>
          </a:p>
          <a:p>
            <a:r>
              <a:rPr lang="de-DE" sz="2400" dirty="0" smtClean="0"/>
              <a:t>Starkes gastronomisches Angebot</a:t>
            </a:r>
          </a:p>
          <a:p>
            <a:r>
              <a:rPr lang="de-DE" sz="2400" dirty="0" smtClean="0"/>
              <a:t>Interessante Spezialanbieter und Fachgeschäfte</a:t>
            </a:r>
          </a:p>
          <a:p>
            <a:pPr marL="628650" lvl="1">
              <a:buNone/>
            </a:pPr>
            <a:r>
              <a:rPr lang="de-DE" sz="2400" dirty="0" smtClean="0"/>
              <a:t>(Germane, Manga, Buch, Möbel, Pflanzen, Gardinen, Optiker)</a:t>
            </a:r>
          </a:p>
          <a:p>
            <a:r>
              <a:rPr lang="de-DE" sz="2400" dirty="0" smtClean="0"/>
              <a:t>Derzeit hohe Fluktuation </a:t>
            </a:r>
            <a:r>
              <a:rPr lang="de-DE" sz="2400" dirty="0" smtClean="0">
                <a:sym typeface="Wingdings" pitchFamily="2" charset="2"/>
              </a:rPr>
              <a:t> positiv</a:t>
            </a:r>
            <a:endParaRPr lang="de-DE" sz="2400" dirty="0" smtClean="0"/>
          </a:p>
          <a:p>
            <a:r>
              <a:rPr lang="de-DE" sz="2400" dirty="0" smtClean="0"/>
              <a:t>Geringe Aufenthaltsqualität</a:t>
            </a:r>
          </a:p>
          <a:p>
            <a:r>
              <a:rPr lang="de-DE" sz="2400" dirty="0" smtClean="0"/>
              <a:t>Treffpunkt für Suchtkranke</a:t>
            </a:r>
          </a:p>
          <a:p>
            <a:endParaRPr lang="de-DE" sz="2400" dirty="0" smtClean="0"/>
          </a:p>
          <a:p>
            <a:endParaRPr lang="de-DE" sz="2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19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Überblick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800"/>
              </a:spcBef>
            </a:pPr>
            <a:r>
              <a:rPr lang="de-DE" sz="2800" dirty="0" smtClean="0"/>
              <a:t>Erreichbarkeit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Gehweg und Mobiliar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Sicherheit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Sortimentsmix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Fachgeschäfte + Ankermieter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Entwicklung und Wandel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Einkaufszonen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Weitere Ergebnisse der Interviews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Arbeitsthese</a:t>
            </a:r>
          </a:p>
          <a:p>
            <a:pPr>
              <a:spcBef>
                <a:spcPts val="800"/>
              </a:spcBef>
            </a:pPr>
            <a:r>
              <a:rPr lang="de-DE" sz="2800" dirty="0" smtClean="0"/>
              <a:t>Strategie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Weitere Ergebnisse der Interviews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>
            <a:normAutofit fontScale="77500" lnSpcReduction="20000"/>
          </a:bodyPr>
          <a:lstStyle/>
          <a:p>
            <a:r>
              <a:rPr lang="de-DE" sz="2600" dirty="0" smtClean="0">
                <a:solidFill>
                  <a:srgbClr val="FF0000"/>
                </a:solidFill>
              </a:rPr>
              <a:t>Kundschaft</a:t>
            </a:r>
          </a:p>
          <a:p>
            <a:pPr lvl="1">
              <a:buFont typeface="Arial" pitchFamily="34" charset="0"/>
              <a:buChar char="•"/>
            </a:pPr>
            <a:r>
              <a:rPr lang="de-DE" sz="2300" dirty="0" smtClean="0"/>
              <a:t>Lokale Kundschaft nimmt ab</a:t>
            </a:r>
          </a:p>
          <a:p>
            <a:pPr lvl="1">
              <a:buFont typeface="Arial" pitchFamily="34" charset="0"/>
              <a:buChar char="•"/>
            </a:pPr>
            <a:r>
              <a:rPr lang="de-DE" sz="2300" dirty="0" smtClean="0"/>
              <a:t>Laufkundschaft nimmt ab</a:t>
            </a:r>
          </a:p>
          <a:p>
            <a:pPr lvl="1">
              <a:buFont typeface="Arial" pitchFamily="34" charset="0"/>
              <a:buChar char="•"/>
            </a:pPr>
            <a:r>
              <a:rPr lang="de-DE" sz="2300" dirty="0" smtClean="0"/>
              <a:t>Hoher und stabiler Anteil von Stammkunden</a:t>
            </a:r>
          </a:p>
          <a:p>
            <a:pPr lvl="2"/>
            <a:r>
              <a:rPr lang="de-DE" sz="2300" dirty="0" smtClean="0"/>
              <a:t>Einzugsgebiet: „Nord-Berlin“</a:t>
            </a:r>
          </a:p>
          <a:p>
            <a:pPr lvl="2"/>
            <a:r>
              <a:rPr lang="de-DE" sz="2300" dirty="0" smtClean="0"/>
              <a:t>aber: hohes Durchschnittsalter</a:t>
            </a:r>
          </a:p>
          <a:p>
            <a:pPr lvl="1">
              <a:buFont typeface="Arial" pitchFamily="34" charset="0"/>
              <a:buChar char="•"/>
            </a:pPr>
            <a:r>
              <a:rPr lang="de-DE" sz="2300" dirty="0" smtClean="0"/>
              <a:t>Vielfach weitere Standbeine: </a:t>
            </a:r>
            <a:br>
              <a:rPr lang="de-DE" sz="2300" dirty="0" smtClean="0"/>
            </a:br>
            <a:r>
              <a:rPr lang="de-DE" sz="2300" dirty="0" smtClean="0"/>
              <a:t>Auslieferung, Internet, Service</a:t>
            </a:r>
          </a:p>
          <a:p>
            <a:pPr>
              <a:spcBef>
                <a:spcPts val="800"/>
              </a:spcBef>
            </a:pPr>
            <a:r>
              <a:rPr lang="de-DE" sz="2600" dirty="0" smtClean="0">
                <a:solidFill>
                  <a:srgbClr val="FF0000"/>
                </a:solidFill>
              </a:rPr>
              <a:t>Betreiber und Filialleiter</a:t>
            </a:r>
          </a:p>
          <a:p>
            <a:pPr lvl="1">
              <a:buFont typeface="Arial" pitchFamily="34" charset="0"/>
              <a:buChar char="•"/>
            </a:pPr>
            <a:r>
              <a:rPr lang="de-DE" sz="2200" dirty="0" smtClean="0"/>
              <a:t>Viele junge Menschen</a:t>
            </a:r>
          </a:p>
          <a:p>
            <a:pPr>
              <a:spcBef>
                <a:spcPts val="800"/>
              </a:spcBef>
            </a:pPr>
            <a:r>
              <a:rPr lang="de-DE" sz="2600" dirty="0" smtClean="0">
                <a:solidFill>
                  <a:srgbClr val="FF0000"/>
                </a:solidFill>
              </a:rPr>
              <a:t>Marketing</a:t>
            </a:r>
          </a:p>
          <a:p>
            <a:pPr lvl="1">
              <a:buFont typeface="Arial" pitchFamily="34" charset="0"/>
              <a:buChar char="•"/>
            </a:pPr>
            <a:r>
              <a:rPr lang="de-DE" sz="2300" dirty="0" smtClean="0"/>
              <a:t>Mund-zu-Mund-Propaganda</a:t>
            </a:r>
          </a:p>
          <a:p>
            <a:pPr lvl="1">
              <a:buFont typeface="Arial" pitchFamily="34" charset="0"/>
              <a:buChar char="•"/>
            </a:pPr>
            <a:r>
              <a:rPr lang="de-DE" sz="2300" dirty="0" smtClean="0"/>
              <a:t>Stammkundenbindung (</a:t>
            </a:r>
            <a:r>
              <a:rPr lang="de-DE" sz="2300" dirty="0" err="1" smtClean="0"/>
              <a:t>mailings</a:t>
            </a:r>
            <a:r>
              <a:rPr lang="de-DE" sz="2300" dirty="0" smtClean="0"/>
              <a:t> u.a.)</a:t>
            </a:r>
          </a:p>
          <a:p>
            <a:pPr>
              <a:spcBef>
                <a:spcPts val="800"/>
              </a:spcBef>
            </a:pPr>
            <a:r>
              <a:rPr lang="de-DE" sz="2600" dirty="0" smtClean="0">
                <a:solidFill>
                  <a:srgbClr val="FF0000"/>
                </a:solidFill>
              </a:rPr>
              <a:t>Zu hohe Mieten</a:t>
            </a:r>
          </a:p>
          <a:p>
            <a:endParaRPr lang="de-DE" sz="2600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20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Arbeitsthese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de-DE" sz="2400" dirty="0" smtClean="0"/>
              <a:t>Die Resi ist eine Einkaufsstraße im Wandel. Sortimentsmix und Zielgruppen ändern sich.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2400" dirty="0" smtClean="0"/>
              <a:t>Nach einer </a:t>
            </a:r>
            <a:r>
              <a:rPr lang="de-DE" sz="2400" dirty="0" err="1" smtClean="0"/>
              <a:t>trading</a:t>
            </a:r>
            <a:r>
              <a:rPr lang="de-DE" sz="2400" dirty="0" smtClean="0"/>
              <a:t>-down-Phase investieren seit 2013 neue Betreiber auch in hochwertige Neu-Ansiedlungen mit neuen Sortimenten. Dieser Wandel sollte positiv wahrgenommen, unterstützt und nach innen und außen als Chance positiv kommuniziert werden.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2400" dirty="0" smtClean="0"/>
              <a:t>So kann das Image verbessert und neue Kunden und Investoren angezogen werden.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21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Strategie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 fontScale="62500" lnSpcReduction="20000"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Gewinnung neuer Kunden </a:t>
            </a:r>
            <a:r>
              <a:rPr lang="de-DE" dirty="0" smtClean="0"/>
              <a:t>durch</a:t>
            </a:r>
          </a:p>
          <a:p>
            <a:pPr lvl="1">
              <a:buFont typeface="Arial" pitchFamily="34" charset="0"/>
              <a:buChar char="•"/>
            </a:pPr>
            <a:r>
              <a:rPr lang="de-DE" sz="2900" dirty="0" smtClean="0"/>
              <a:t>Vergrößerung des Einzugsbereiches</a:t>
            </a:r>
          </a:p>
          <a:p>
            <a:pPr lvl="2"/>
            <a:r>
              <a:rPr lang="de-DE" sz="2500" dirty="0" smtClean="0"/>
              <a:t>Marketing vor allem in Nord-Berlin</a:t>
            </a:r>
          </a:p>
          <a:p>
            <a:pPr lvl="1">
              <a:buFont typeface="Arial" pitchFamily="34" charset="0"/>
              <a:buChar char="•"/>
            </a:pPr>
            <a:r>
              <a:rPr lang="de-DE" sz="2900" dirty="0" smtClean="0"/>
              <a:t>Angebote auf neue Zielgruppen abstellen</a:t>
            </a:r>
          </a:p>
          <a:p>
            <a:pPr lvl="2"/>
            <a:r>
              <a:rPr lang="de-DE" sz="2500" dirty="0" smtClean="0"/>
              <a:t>Menschen mit Migrationshintergrund</a:t>
            </a:r>
          </a:p>
          <a:p>
            <a:pPr lvl="2"/>
            <a:r>
              <a:rPr lang="de-DE" sz="2500" dirty="0" smtClean="0"/>
              <a:t>Neue Anwohner in hochwertigen Wohnungen</a:t>
            </a:r>
          </a:p>
          <a:p>
            <a:pPr lvl="1">
              <a:buFont typeface="Arial" pitchFamily="34" charset="0"/>
              <a:buChar char="•"/>
            </a:pPr>
            <a:r>
              <a:rPr lang="de-DE" sz="2900" dirty="0" smtClean="0"/>
              <a:t>Stammkunden gemeinsam binden </a:t>
            </a:r>
          </a:p>
          <a:p>
            <a:pPr lvl="2"/>
            <a:r>
              <a:rPr lang="de-DE" sz="2500" dirty="0" smtClean="0"/>
              <a:t>Vernetzung der Geschäfte</a:t>
            </a:r>
          </a:p>
          <a:p>
            <a:pPr lvl="2"/>
            <a:r>
              <a:rPr lang="de-DE" sz="2500" dirty="0" smtClean="0"/>
              <a:t>Werbung auf Fachgeschäfte konzentrieren</a:t>
            </a:r>
          </a:p>
          <a:p>
            <a:endParaRPr lang="de-DE" sz="1800" dirty="0" smtClean="0"/>
          </a:p>
          <a:p>
            <a:r>
              <a:rPr lang="de-DE" dirty="0" smtClean="0">
                <a:solidFill>
                  <a:srgbClr val="FF0000"/>
                </a:solidFill>
              </a:rPr>
              <a:t>Gewinnung neuer Investoren </a:t>
            </a:r>
            <a:r>
              <a:rPr lang="de-DE" dirty="0" smtClean="0"/>
              <a:t>durch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Konkrete Ansprache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Anziehung durch positives Image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4716016" y="1575842"/>
            <a:ext cx="4258816" cy="3869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Verbesserung des Image </a:t>
            </a: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durch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Positives</a:t>
            </a:r>
            <a:r>
              <a:rPr kumimoji="0" lang="de-DE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Reden über die Resi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de-DE" baseline="0" dirty="0" smtClean="0"/>
              <a:t>Positive</a:t>
            </a:r>
            <a:r>
              <a:rPr lang="de-DE" dirty="0" smtClean="0"/>
              <a:t> Akzeptanz neuer Anwohner und Investoren</a:t>
            </a:r>
            <a:endParaRPr kumimoji="0" lang="de-DE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Neues frisches Auftreten, neues Logo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de-DE" dirty="0" smtClean="0"/>
              <a:t>Einkaufsführer der Fachgeschäfte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Präsenz in Internet und sozialen Medien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Aktionen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Präsenz im Stadtbild, Reinickendorf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de-DE" dirty="0" smtClean="0"/>
              <a:t>Weihnachtsbeleuchtung</a:t>
            </a:r>
            <a:endParaRPr kumimoji="0" lang="de-DE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Sicherheit erhöhen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de-DE" dirty="0" smtClean="0"/>
              <a:t>Städtebauliche Verbesserungen</a:t>
            </a:r>
            <a:endParaRPr kumimoji="0" lang="de-DE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Maßnahmen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 numCol="2">
            <a:noAutofit/>
          </a:bodyPr>
          <a:lstStyle/>
          <a:p>
            <a:r>
              <a:rPr lang="de-DE" sz="2000" dirty="0" smtClean="0">
                <a:solidFill>
                  <a:srgbClr val="FF0000"/>
                </a:solidFill>
              </a:rPr>
              <a:t>Verkehr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ausschließlich 1 Stunden-Parkplätze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Parkplätze in Nebenstraßen besser bewerben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Einfahrten freihalten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Sicherheit und Sauberkeit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Hellere Straßenbeleuchtung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Mülleimerleerung auch in Nebenstraßen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Möblierung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Erneuerung von Bänken, Mülleimern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Mehr öffentliche Fahrradständer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Kommunikation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intern: Newsletter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extern: Positivere Kommunikation </a:t>
            </a:r>
            <a:br>
              <a:rPr lang="de-DE" sz="1800" dirty="0" smtClean="0"/>
            </a:br>
            <a:r>
              <a:rPr lang="de-DE" sz="1800" dirty="0" smtClean="0"/>
              <a:t>              mit Kunden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Marketing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Einkaufsführer, Soziale Medien, Aktionen, Kultur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Werbung an Fassaden und auf Gehwegen</a:t>
            </a:r>
          </a:p>
          <a:p>
            <a:r>
              <a:rPr lang="de-DE" sz="2000" dirty="0" smtClean="0">
                <a:solidFill>
                  <a:srgbClr val="FF0000"/>
                </a:solidFill>
              </a:rPr>
              <a:t>Fachkräftesicherung</a:t>
            </a:r>
          </a:p>
          <a:p>
            <a:pPr lvl="1">
              <a:buFont typeface="Arial" pitchFamily="34" charset="0"/>
              <a:buChar char="•"/>
            </a:pPr>
            <a:r>
              <a:rPr lang="de-DE" sz="1800" dirty="0" smtClean="0"/>
              <a:t>Neue Ausbildungsmodelle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23</a:t>
            </a:fld>
            <a:endParaRPr lang="de-D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Ausblick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2494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DE" sz="2600" dirty="0" smtClean="0"/>
              <a:t>3 weitere Workshops bis Oktober 2014</a:t>
            </a:r>
          </a:p>
          <a:p>
            <a:pPr>
              <a:buNone/>
            </a:pPr>
            <a:r>
              <a:rPr lang="de-DE" sz="2600" dirty="0" smtClean="0"/>
              <a:t>zu folgenden Themen:</a:t>
            </a:r>
          </a:p>
          <a:p>
            <a:r>
              <a:rPr lang="de-DE" sz="2600" dirty="0" smtClean="0"/>
              <a:t>Städtebauliche Gestaltung / Verkehr </a:t>
            </a:r>
            <a:r>
              <a:rPr lang="de-DE" sz="2600" smtClean="0"/>
              <a:t>/ </a:t>
            </a:r>
            <a:br>
              <a:rPr lang="de-DE" sz="2600" smtClean="0"/>
            </a:br>
            <a:r>
              <a:rPr lang="de-DE" sz="2600" smtClean="0"/>
              <a:t>Sicherheit </a:t>
            </a:r>
            <a:r>
              <a:rPr lang="de-DE" sz="2600" dirty="0" smtClean="0"/>
              <a:t>/ Sauberkeit</a:t>
            </a:r>
          </a:p>
          <a:p>
            <a:r>
              <a:rPr lang="de-DE" sz="2600" dirty="0" smtClean="0"/>
              <a:t>Marketing</a:t>
            </a:r>
          </a:p>
          <a:p>
            <a:r>
              <a:rPr lang="de-DE" sz="2600" dirty="0" smtClean="0"/>
              <a:t>Aufbau Gewerbenetzwerk</a:t>
            </a:r>
          </a:p>
          <a:p>
            <a:r>
              <a:rPr lang="de-DE" sz="2600" dirty="0" smtClean="0"/>
              <a:t>Fachkräftesicherung</a:t>
            </a:r>
          </a:p>
          <a:p>
            <a:pPr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24</a:t>
            </a:fld>
            <a:endParaRPr lang="de-D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de-DE" sz="2400" dirty="0" smtClean="0"/>
          </a:p>
          <a:p>
            <a:pPr algn="ctr">
              <a:buNone/>
            </a:pPr>
            <a:r>
              <a:rPr lang="de-DE" sz="4800" dirty="0" smtClean="0"/>
              <a:t>Vielen Dank </a:t>
            </a:r>
          </a:p>
          <a:p>
            <a:pPr algn="ctr">
              <a:buNone/>
            </a:pPr>
            <a:r>
              <a:rPr lang="de-DE" sz="4800" dirty="0" smtClean="0"/>
              <a:t>für Ihr Interesse!</a:t>
            </a:r>
            <a:endParaRPr lang="de-DE" sz="48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25</a:t>
            </a:fld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Erreichbarkeit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rmAutofit fontScale="77500" lnSpcReduction="20000"/>
          </a:bodyPr>
          <a:lstStyle/>
          <a:p>
            <a:r>
              <a:rPr lang="de-DE" sz="3000" dirty="0" smtClean="0"/>
              <a:t>Parkplätze</a:t>
            </a:r>
          </a:p>
          <a:p>
            <a:pPr lvl="1">
              <a:buFont typeface="Arial" pitchFamily="34" charset="0"/>
              <a:buChar char="•"/>
            </a:pPr>
            <a:r>
              <a:rPr lang="de-DE" sz="2600" dirty="0" smtClean="0"/>
              <a:t>meistens max. 1 Std.</a:t>
            </a:r>
          </a:p>
          <a:p>
            <a:pPr lvl="1">
              <a:buFont typeface="Arial" pitchFamily="34" charset="0"/>
              <a:buChar char="•"/>
            </a:pPr>
            <a:r>
              <a:rPr lang="de-DE" sz="2600" dirty="0" smtClean="0"/>
              <a:t>mit Nebenstraßen ausreichend</a:t>
            </a:r>
          </a:p>
          <a:p>
            <a:pPr lvl="1">
              <a:buFont typeface="Arial" pitchFamily="34" charset="0"/>
              <a:buChar char="•"/>
            </a:pPr>
            <a:r>
              <a:rPr lang="de-DE" sz="2600" dirty="0" smtClean="0"/>
              <a:t>Parkplätze in Nebenstraßen nicht ausgeschildert</a:t>
            </a:r>
          </a:p>
          <a:p>
            <a:endParaRPr lang="de-DE" sz="1500" dirty="0" smtClean="0"/>
          </a:p>
          <a:p>
            <a:r>
              <a:rPr lang="de-DE" sz="3000" dirty="0" smtClean="0"/>
              <a:t>U-Bahn</a:t>
            </a:r>
          </a:p>
          <a:p>
            <a:pPr lvl="1">
              <a:buFont typeface="Arial" pitchFamily="34" charset="0"/>
              <a:buChar char="•"/>
            </a:pPr>
            <a:r>
              <a:rPr lang="de-DE" sz="2600" dirty="0" smtClean="0"/>
              <a:t>Gute Anbindung über U8</a:t>
            </a:r>
          </a:p>
          <a:p>
            <a:endParaRPr lang="de-DE" sz="1500" dirty="0" smtClean="0"/>
          </a:p>
          <a:p>
            <a:r>
              <a:rPr lang="de-DE" sz="3000" dirty="0" smtClean="0"/>
              <a:t>Bus</a:t>
            </a:r>
          </a:p>
          <a:p>
            <a:pPr lvl="1">
              <a:buFont typeface="Arial" pitchFamily="34" charset="0"/>
              <a:buChar char="•"/>
            </a:pPr>
            <a:r>
              <a:rPr lang="de-DE" sz="2600" dirty="0" smtClean="0"/>
              <a:t>Gute Anbindung mit Linien 327, 125, 122, 250, 128</a:t>
            </a:r>
          </a:p>
          <a:p>
            <a:pPr lvl="1">
              <a:buFont typeface="Arial" pitchFamily="34" charset="0"/>
              <a:buChar char="•"/>
            </a:pPr>
            <a:r>
              <a:rPr lang="de-DE" sz="2600" dirty="0" smtClean="0"/>
              <a:t>z.T. nur 20min-Takt</a:t>
            </a:r>
          </a:p>
          <a:p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7" name="Inhaltsplatzhalter 2"/>
          <p:cNvSpPr txBox="1">
            <a:spLocks/>
          </p:cNvSpPr>
          <p:nvPr/>
        </p:nvSpPr>
        <p:spPr>
          <a:xfrm>
            <a:off x="4644008" y="1593736"/>
            <a:ext cx="3898776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Bushaltestellen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200" dirty="0" smtClean="0"/>
              <a:t>ermöglichen gute Erreichbarkeit für Senioren und Eltern mit Kinderwagen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Fußweg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200" dirty="0" smtClean="0"/>
              <a:t>breiter Fußweg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200" dirty="0" smtClean="0"/>
              <a:t>a</a:t>
            </a:r>
            <a:r>
              <a:rPr kumimoji="0" lang="de-DE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kzeptabler</a:t>
            </a:r>
            <a:r>
              <a:rPr kumimoji="0" lang="de-DE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Zustand</a:t>
            </a:r>
            <a:endParaRPr kumimoji="0" lang="de-DE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Querungen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200" dirty="0" smtClean="0"/>
              <a:t>z</a:t>
            </a:r>
            <a:r>
              <a:rPr kumimoji="0" lang="de-DE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.T. weite Entfernungen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200" dirty="0" smtClean="0"/>
              <a:t>g</a:t>
            </a:r>
            <a:r>
              <a:rPr kumimoji="0" lang="de-DE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efährlich</a:t>
            </a:r>
            <a:r>
              <a:rPr kumimoji="0" lang="de-DE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für Senioren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de-DE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Radweg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200" dirty="0" smtClean="0"/>
              <a:t>durchgängig beidseitig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200" dirty="0" smtClean="0"/>
              <a:t>i</a:t>
            </a:r>
            <a:r>
              <a:rPr kumimoji="0" lang="de-DE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nsgesamt</a:t>
            </a:r>
            <a:r>
              <a:rPr kumimoji="0" lang="de-DE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etwas schmal</a:t>
            </a:r>
            <a:endParaRPr kumimoji="0" lang="de-DE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de-DE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Gehweg und Mobiliar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70000" lnSpcReduction="20000"/>
          </a:bodyPr>
          <a:lstStyle/>
          <a:p>
            <a:r>
              <a:rPr lang="de-DE" dirty="0" smtClean="0"/>
              <a:t>Gehweg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Zustand akzeptabel</a:t>
            </a:r>
          </a:p>
          <a:p>
            <a:pPr lvl="1">
              <a:buFont typeface="Arial" pitchFamily="34" charset="0"/>
              <a:buChar char="•"/>
            </a:pPr>
            <a:endParaRPr lang="de-DE" dirty="0" smtClean="0"/>
          </a:p>
          <a:p>
            <a:r>
              <a:rPr lang="de-DE" dirty="0" smtClean="0"/>
              <a:t>Straßenmobiliar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Bänke </a:t>
            </a:r>
          </a:p>
          <a:p>
            <a:pPr lvl="2"/>
            <a:r>
              <a:rPr lang="de-DE" dirty="0" smtClean="0"/>
              <a:t>zu wenige</a:t>
            </a:r>
          </a:p>
          <a:p>
            <a:pPr lvl="2"/>
            <a:r>
              <a:rPr lang="de-DE" dirty="0" smtClean="0"/>
              <a:t>in schlechtem Zustand</a:t>
            </a:r>
          </a:p>
          <a:p>
            <a:pPr lvl="1">
              <a:buFont typeface="Arial" pitchFamily="34" charset="0"/>
              <a:buChar char="•"/>
            </a:pPr>
            <a:endParaRPr lang="de-DE" dirty="0" smtClean="0"/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Mülleimer</a:t>
            </a:r>
          </a:p>
          <a:p>
            <a:pPr lvl="2"/>
            <a:r>
              <a:rPr lang="de-DE" dirty="0" smtClean="0"/>
              <a:t>zu wenige</a:t>
            </a:r>
          </a:p>
          <a:p>
            <a:pPr lvl="2"/>
            <a:r>
              <a:rPr lang="de-DE" dirty="0" smtClean="0"/>
              <a:t>Geringe Leerungsfrequenz in Nebenstraßen</a:t>
            </a:r>
          </a:p>
          <a:p>
            <a:pPr lvl="1">
              <a:buFont typeface="Arial" pitchFamily="34" charset="0"/>
              <a:buChar char="•"/>
            </a:pPr>
            <a:endParaRPr lang="de-DE" dirty="0" smtClean="0"/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Fahrradstellplätze</a:t>
            </a:r>
          </a:p>
          <a:p>
            <a:pPr lvl="2"/>
            <a:r>
              <a:rPr lang="de-DE" dirty="0" smtClean="0"/>
              <a:t>zu wenige</a:t>
            </a:r>
          </a:p>
          <a:p>
            <a:r>
              <a:rPr lang="de-DE" dirty="0" smtClean="0"/>
              <a:t>Werbung</a:t>
            </a:r>
          </a:p>
          <a:p>
            <a:pPr lvl="1">
              <a:buFont typeface="Arial" pitchFamily="34" charset="0"/>
              <a:buChar char="•"/>
            </a:pPr>
            <a:r>
              <a:rPr lang="de-DE" sz="2900" dirty="0" smtClean="0"/>
              <a:t>Nur wenig Werbung auf Gehweg</a:t>
            </a:r>
          </a:p>
          <a:p>
            <a:pPr lvl="1">
              <a:buFont typeface="Arial" pitchFamily="34" charset="0"/>
              <a:buChar char="•"/>
            </a:pPr>
            <a:r>
              <a:rPr lang="de-DE" sz="2900" dirty="0" smtClean="0"/>
              <a:t>Geschäfte sind auf Entfernung z.T. kaum wahrzunehmen</a:t>
            </a:r>
          </a:p>
          <a:p>
            <a:endParaRPr lang="de-DE" dirty="0" smtClean="0"/>
          </a:p>
          <a:p>
            <a:r>
              <a:rPr lang="de-DE" dirty="0" smtClean="0"/>
              <a:t>Chance: Multifunktionsstreifen</a:t>
            </a:r>
          </a:p>
          <a:p>
            <a:pPr lvl="1">
              <a:buFont typeface="Arial" pitchFamily="34" charset="0"/>
              <a:buChar char="•"/>
            </a:pPr>
            <a:r>
              <a:rPr lang="de-DE" sz="2900" dirty="0" smtClean="0"/>
              <a:t>kaum genutzt</a:t>
            </a:r>
          </a:p>
          <a:p>
            <a:pPr lvl="1">
              <a:buFont typeface="Arial" pitchFamily="34" charset="0"/>
              <a:buChar char="•"/>
            </a:pPr>
            <a:r>
              <a:rPr lang="de-DE" sz="2900" dirty="0" smtClean="0"/>
              <a:t>Möglichkeiten für Mobiliar und Werbung</a:t>
            </a:r>
          </a:p>
          <a:p>
            <a:pPr lvl="1">
              <a:buFont typeface="Arial" pitchFamily="34" charset="0"/>
              <a:buChar char="•"/>
            </a:pPr>
            <a:endParaRPr lang="de-DE" dirty="0" smtClean="0"/>
          </a:p>
          <a:p>
            <a:pPr lvl="1">
              <a:buFont typeface="Arial" pitchFamily="34" charset="0"/>
              <a:buChar char="•"/>
            </a:pPr>
            <a:endParaRPr lang="de-DE" dirty="0" smtClean="0"/>
          </a:p>
          <a:p>
            <a:pPr lvl="1">
              <a:buFont typeface="Arial" pitchFamily="34" charset="0"/>
              <a:buChar char="•"/>
            </a:pPr>
            <a:endParaRPr lang="de-DE" dirty="0" smtClean="0"/>
          </a:p>
          <a:p>
            <a:pPr lvl="1">
              <a:buFont typeface="Arial" pitchFamily="34" charset="0"/>
              <a:buChar char="•"/>
            </a:pPr>
            <a:endParaRPr lang="de-DE" dirty="0" smtClean="0"/>
          </a:p>
          <a:p>
            <a:pPr lvl="1">
              <a:buFont typeface="Arial" pitchFamily="34" charset="0"/>
              <a:buChar char="•"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Sicherheit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Straßenbeleuchtung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insgesamt zu dunkle Leuchten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dunkle Ecke vor Rossmann / U-Bahn-Eingang</a:t>
            </a:r>
          </a:p>
          <a:p>
            <a:r>
              <a:rPr lang="de-DE" dirty="0" smtClean="0"/>
              <a:t>Drogenhandel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angeblich in U-Bahnhöfen</a:t>
            </a:r>
          </a:p>
          <a:p>
            <a:r>
              <a:rPr lang="de-DE" dirty="0" smtClean="0"/>
              <a:t>Überfälle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auf Geschäfte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auf Senioren in Wohnungen</a:t>
            </a:r>
          </a:p>
          <a:p>
            <a:r>
              <a:rPr lang="de-DE" dirty="0" smtClean="0"/>
              <a:t>Subjektives Unsicherheits-Empfinden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Mord in Resi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gewaltbereite Jugendliche</a:t>
            </a:r>
          </a:p>
          <a:p>
            <a:pPr lvl="1">
              <a:buFont typeface="Arial" pitchFamily="34" charset="0"/>
              <a:buChar char="•"/>
            </a:pPr>
            <a:r>
              <a:rPr lang="de-DE" dirty="0" smtClean="0"/>
              <a:t>geringe Frequenz und dunkle Ecken in Abendstunden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Sortimentsmix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Täglicher Bedarf</a:t>
            </a:r>
          </a:p>
          <a:p>
            <a:r>
              <a:rPr lang="de-DE" dirty="0" smtClean="0"/>
              <a:t>Gesundheit &amp; Pflege</a:t>
            </a:r>
          </a:p>
          <a:p>
            <a:r>
              <a:rPr lang="de-DE" dirty="0" smtClean="0"/>
              <a:t>Bekleidung &amp; Accessoires</a:t>
            </a:r>
          </a:p>
          <a:p>
            <a:r>
              <a:rPr lang="de-DE" dirty="0" smtClean="0"/>
              <a:t>Hobby</a:t>
            </a:r>
          </a:p>
          <a:p>
            <a:r>
              <a:rPr lang="de-DE" dirty="0" smtClean="0"/>
              <a:t>Wohnen &amp; Bauen</a:t>
            </a:r>
          </a:p>
          <a:p>
            <a:endParaRPr lang="de-DE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Täglicher Bedarf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Lebensmittel-Vollsortimenter	derzeit keiner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Lebensmittel-Discounter	2 + Aldi in Nebenstraße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err="1" smtClean="0"/>
              <a:t>Drogeriemarkt</a:t>
            </a:r>
            <a:r>
              <a:rPr lang="de-DE" sz="1400" dirty="0" smtClean="0"/>
              <a:t>	Rossmann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Bankfilialen	4 + 1 Bankautomat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Postfiliale +  -agenturen	1 + 2 = 3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Obst und Gemüse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Bäcker	5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Fleischer	2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Fischgeschäft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Polnische Spezialitäten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Blumengeschäft	4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1400" dirty="0" smtClean="0"/>
              <a:t>Kiosk	6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sz="1400" b="1" dirty="0" smtClean="0"/>
              <a:t>Summe	30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sz="1400" b="1" dirty="0" smtClean="0"/>
              <a:t>Bewertung	lokaler Bedarf gedeckt, wenn Lebensmittel-	Vollsortimenter kommt. 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sz="1400" b="1" dirty="0" smtClean="0"/>
              <a:t>		hohe Anziehungskraft durch Ankermieter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Gesundheit &amp; Pflege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Ärzte	zahlreich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Therapeuten	zahlreich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Apotheken	5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Optiker	3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Hörgeräte	1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Sanitätshaus	1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Orthopäde	--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Friseur	11</a:t>
            </a:r>
          </a:p>
          <a:p>
            <a:pPr>
              <a:spcBef>
                <a:spcPts val="900"/>
              </a:spcBef>
              <a:tabLst>
                <a:tab pos="4211638" algn="l"/>
              </a:tabLst>
            </a:pPr>
            <a:r>
              <a:rPr lang="de-DE" dirty="0" smtClean="0"/>
              <a:t>Kosmetikstudio	7</a:t>
            </a:r>
          </a:p>
          <a:p>
            <a:pPr>
              <a:spcBef>
                <a:spcPts val="9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Summe	28 + Ärzte + Therapeuten</a:t>
            </a:r>
          </a:p>
          <a:p>
            <a:pPr>
              <a:spcBef>
                <a:spcPts val="9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Bewertung	ungewöhnlich viel</a:t>
            </a:r>
          </a:p>
          <a:p>
            <a:pPr>
              <a:spcBef>
                <a:spcPts val="900"/>
              </a:spcBef>
              <a:buNone/>
              <a:tabLst>
                <a:tab pos="4211638" algn="l"/>
              </a:tabLst>
            </a:pPr>
            <a:r>
              <a:rPr lang="de-DE" b="1" dirty="0" smtClean="0"/>
              <a:t>		„GESUNDHEITSZENTRUM RESI“</a:t>
            </a:r>
            <a:endParaRPr lang="de-DE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Bekleidung &amp; Accessoires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Damenmode	6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Herrenmode	--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Kindermode	nur Randsortimente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Pelze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Textil-Discount	3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Schuhe	2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Uhren &amp; Schmuck	4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Parfümerie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Reinigung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Wasch-Center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Änderungsschneiderei	2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Schuhservice	1</a:t>
            </a:r>
          </a:p>
          <a:p>
            <a:pPr>
              <a:spcBef>
                <a:spcPts val="600"/>
              </a:spcBef>
              <a:tabLst>
                <a:tab pos="4211638" algn="l"/>
              </a:tabLst>
            </a:pPr>
            <a:r>
              <a:rPr lang="de-DE" sz="2900" dirty="0" smtClean="0"/>
              <a:t>Otto-Shop	1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sz="2900" b="1" dirty="0" smtClean="0"/>
              <a:t>Summe	23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sz="2900" b="1" dirty="0" smtClean="0"/>
              <a:t>Bewertung	zu geringe Dichte an wertiger Damenmode und 	Accessoires für ein attraktives Gesamtangebot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sz="2900" b="1" dirty="0" smtClean="0"/>
              <a:t>		zu viel Discount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r>
              <a:rPr lang="de-DE" sz="2900" b="1" dirty="0" smtClean="0"/>
              <a:t>		Dienstleister: Grundbedarf gedeckt </a:t>
            </a:r>
          </a:p>
          <a:p>
            <a:pPr>
              <a:spcBef>
                <a:spcPts val="600"/>
              </a:spcBef>
              <a:buNone/>
              <a:tabLst>
                <a:tab pos="4211638" algn="l"/>
              </a:tabLst>
            </a:pPr>
            <a:endParaRPr lang="de-DE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04.03.2014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Gewerbenetzwerk Residenzstraße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D7F0E-DFBB-4BE3-BC34-7DCDB0A34A20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755</Words>
  <Application>Microsoft Office PowerPoint</Application>
  <PresentationFormat>Bildschirmpräsentation (4:3)</PresentationFormat>
  <Paragraphs>390</Paragraphs>
  <Slides>25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6" baseType="lpstr">
      <vt:lpstr>Larissa-Design</vt:lpstr>
      <vt:lpstr>Gewerbenetzwerk  Residenzstraße </vt:lpstr>
      <vt:lpstr>Überblick</vt:lpstr>
      <vt:lpstr>Erreichbarkeit</vt:lpstr>
      <vt:lpstr>Gehweg und Mobiliar</vt:lpstr>
      <vt:lpstr>Sicherheit</vt:lpstr>
      <vt:lpstr>Sortimentsmix</vt:lpstr>
      <vt:lpstr>Täglicher Bedarf</vt:lpstr>
      <vt:lpstr>Gesundheit &amp; Pflege</vt:lpstr>
      <vt:lpstr>Bekleidung &amp; Accessoires</vt:lpstr>
      <vt:lpstr>Hobby</vt:lpstr>
      <vt:lpstr>Wohnen &amp; Bauen</vt:lpstr>
      <vt:lpstr>Fachgeschäfte + Ankermieter</vt:lpstr>
      <vt:lpstr>Entwicklung und Wandel</vt:lpstr>
      <vt:lpstr>Einkaufszonen</vt:lpstr>
      <vt:lpstr>Kolpingplatz</vt:lpstr>
      <vt:lpstr>Zentrum C</vt:lpstr>
      <vt:lpstr>Zentrum B</vt:lpstr>
      <vt:lpstr>Zentrum A</vt:lpstr>
      <vt:lpstr>Franz-Neumann-Platz</vt:lpstr>
      <vt:lpstr>Weitere Ergebnisse der Interviews</vt:lpstr>
      <vt:lpstr>Arbeitsthese</vt:lpstr>
      <vt:lpstr>Strategie</vt:lpstr>
      <vt:lpstr>Maßnahmen</vt:lpstr>
      <vt:lpstr>Ausblick</vt:lpstr>
      <vt:lpstr>Folie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Holger</dc:creator>
  <cp:lastModifiedBy>Holger</cp:lastModifiedBy>
  <cp:revision>118</cp:revision>
  <dcterms:created xsi:type="dcterms:W3CDTF">2014-02-03T13:18:35Z</dcterms:created>
  <dcterms:modified xsi:type="dcterms:W3CDTF">2014-03-11T10:48:55Z</dcterms:modified>
</cp:coreProperties>
</file>